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sldIdLst>
    <p:sldId id="259" r:id="rId2"/>
    <p:sldId id="270" r:id="rId3"/>
    <p:sldId id="271" r:id="rId4"/>
    <p:sldId id="282" r:id="rId5"/>
    <p:sldId id="281" r:id="rId6"/>
    <p:sldId id="273" r:id="rId7"/>
    <p:sldId id="274" r:id="rId8"/>
    <p:sldId id="279" r:id="rId9"/>
    <p:sldId id="277" r:id="rId10"/>
    <p:sldId id="278" r:id="rId11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sson Maria E - HOSGSR - Central smittspårningsenhet" initials="LME-H-Cs" lastIdx="1" clrIdx="0">
    <p:extLst>
      <p:ext uri="{19B8F6BF-5375-455C-9EA6-DF929625EA0E}">
        <p15:presenceInfo xmlns:p15="http://schemas.microsoft.com/office/powerpoint/2012/main" userId="S-1-5-21-1327637745-2060587216-860360866-9587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89" autoAdjust="0"/>
  </p:normalViewPr>
  <p:slideViewPr>
    <p:cSldViewPr showGuides="1">
      <p:cViewPr varScale="1">
        <p:scale>
          <a:sx n="88" d="100"/>
          <a:sy n="88" d="100"/>
        </p:scale>
        <p:origin x="125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C30D4-2AD9-4832-BA5D-5A1444757CE5}" type="datetimeFigureOut">
              <a:rPr lang="sv-SE" smtClean="0"/>
              <a:t>2024-10-17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79D4F-1BDC-45A9-A8B5-8879B827E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227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1 - Rubrik, underrubrik, bildk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20000" y="4320000"/>
            <a:ext cx="7824272" cy="720000"/>
          </a:xfrm>
        </p:spPr>
        <p:txBody>
          <a:bodyPr/>
          <a:lstStyle>
            <a:lvl1pPr marL="0" indent="0" algn="l">
              <a:buNone/>
              <a:defRPr sz="24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 dirty="0" smtClean="0"/>
              <a:t>Klicka här för att skriva in en underrubrik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6372000" y="0"/>
            <a:ext cx="2880000" cy="21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dirty="0" smtClean="0"/>
              <a:t>Klicka på ikonen för att </a:t>
            </a:r>
            <a:br>
              <a:rPr lang="sv-SE" dirty="0" smtClean="0"/>
            </a:br>
            <a:r>
              <a:rPr lang="sv-SE" dirty="0" smtClean="0"/>
              <a:t>lägga till en bild</a:t>
            </a:r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 hasCustomPrompt="1"/>
          </p:nvPr>
        </p:nvSpPr>
        <p:spPr>
          <a:xfrm>
            <a:off x="9306000" y="0"/>
            <a:ext cx="2880000" cy="21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dirty="0" smtClean="0"/>
              <a:t>Klicka på ikonen för att </a:t>
            </a:r>
            <a:br>
              <a:rPr lang="sv-SE" dirty="0" smtClean="0"/>
            </a:br>
            <a:r>
              <a:rPr lang="sv-SE" dirty="0" smtClean="0"/>
              <a:t>lägga till en bild</a:t>
            </a:r>
          </a:p>
        </p:txBody>
      </p:sp>
      <p:sp>
        <p:nvSpPr>
          <p:cNvPr id="12" name="Platshållare för bild 9"/>
          <p:cNvSpPr>
            <a:spLocks noGrp="1"/>
          </p:cNvSpPr>
          <p:nvPr>
            <p:ph type="pic" sz="quarter" idx="16" hasCustomPrompt="1"/>
          </p:nvPr>
        </p:nvSpPr>
        <p:spPr>
          <a:xfrm>
            <a:off x="9306000" y="2204864"/>
            <a:ext cx="2880000" cy="21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dirty="0" smtClean="0"/>
              <a:t>Klicka på ikonen för att </a:t>
            </a:r>
            <a:br>
              <a:rPr lang="sv-SE" dirty="0" smtClean="0"/>
            </a:br>
            <a:r>
              <a:rPr lang="sv-SE" dirty="0" smtClean="0"/>
              <a:t>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20000" y="2808000"/>
            <a:ext cx="7824272" cy="1440000"/>
          </a:xfrm>
        </p:spPr>
        <p:txBody>
          <a:bodyPr anchor="b"/>
          <a:lstStyle>
            <a:lvl1pPr algn="l">
              <a:defRPr sz="5100"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9" name="Platshållare för bild 9"/>
          <p:cNvSpPr>
            <a:spLocks noGrp="1"/>
          </p:cNvSpPr>
          <p:nvPr>
            <p:ph type="pic" sz="quarter" idx="17"/>
          </p:nvPr>
        </p:nvSpPr>
        <p:spPr>
          <a:xfrm>
            <a:off x="4528800" y="0"/>
            <a:ext cx="1800000" cy="12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sp>
        <p:nvSpPr>
          <p:cNvPr id="13" name="Platshållare för bild 9"/>
          <p:cNvSpPr>
            <a:spLocks noGrp="1"/>
          </p:cNvSpPr>
          <p:nvPr>
            <p:ph type="pic" sz="quarter" idx="18"/>
          </p:nvPr>
        </p:nvSpPr>
        <p:spPr>
          <a:xfrm>
            <a:off x="10392000" y="4410000"/>
            <a:ext cx="1800000" cy="12600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r>
              <a:rPr lang="sv-SE" smtClean="0"/>
              <a:t>Klicka på ikonen för att lägga till en bild</a:t>
            </a:r>
            <a:endParaRPr lang="sv-SE" dirty="0" smtClean="0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540000"/>
            <a:ext cx="1192745" cy="36000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5733315"/>
            <a:ext cx="6192688" cy="123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3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sida -Rubrik, 2 bilder till vänster och punktlista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lägga till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040000" y="2052000"/>
            <a:ext cx="6480000" cy="4113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 smtClean="0"/>
              <a:t>Klicka här för att lägga till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20003" y="4212000"/>
            <a:ext cx="3945255" cy="19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720003" y="2052000"/>
            <a:ext cx="3945255" cy="19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3393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, 2 bilder till vänster och punktlista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lägga till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040000" y="2556000"/>
            <a:ext cx="6480000" cy="36093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lägga till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20002" y="4356000"/>
            <a:ext cx="3945255" cy="180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720002" y="2556000"/>
            <a:ext cx="3945255" cy="162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8962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sida - 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264000" y="2052000"/>
            <a:ext cx="5256000" cy="3753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20000" y="2052000"/>
            <a:ext cx="5256000" cy="3753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9450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264000" y="2556000"/>
            <a:ext cx="5256000" cy="3249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20000" y="2556000"/>
            <a:ext cx="5256000" cy="3249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8"/>
          <p:cNvSpPr>
            <a:spLocks noGrp="1"/>
          </p:cNvSpPr>
          <p:nvPr>
            <p:ph type="body" sz="quarter" idx="15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93357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sida - Rubrik och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06758" y="2052000"/>
            <a:ext cx="3476625" cy="3753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4374002" y="2052000"/>
            <a:ext cx="3476625" cy="3753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8046002" y="2052000"/>
            <a:ext cx="3476625" cy="3753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799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20002" y="2556000"/>
            <a:ext cx="3476625" cy="3249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4392002" y="2556000"/>
            <a:ext cx="3476625" cy="3249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8046002" y="2556000"/>
            <a:ext cx="3476625" cy="324926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8"/>
          <p:cNvSpPr>
            <a:spLocks noGrp="1"/>
          </p:cNvSpPr>
          <p:nvPr>
            <p:ph type="body" sz="quarter" idx="17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58879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4 bilder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20000" y="1440000"/>
            <a:ext cx="5292000" cy="20610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6156000" y="1440000"/>
            <a:ext cx="5328000" cy="20610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720000" y="3645024"/>
            <a:ext cx="5292000" cy="20972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bild 7"/>
          <p:cNvSpPr>
            <a:spLocks noGrp="1"/>
          </p:cNvSpPr>
          <p:nvPr>
            <p:ph type="pic" sz="quarter" idx="17"/>
          </p:nvPr>
        </p:nvSpPr>
        <p:spPr>
          <a:xfrm>
            <a:off x="6156000" y="3645024"/>
            <a:ext cx="5328000" cy="20972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45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sida - Stor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720000" y="1440000"/>
            <a:ext cx="10801349" cy="4248000"/>
          </a:xfrm>
        </p:spPr>
        <p:txBody>
          <a:bodyPr>
            <a:normAutofit/>
          </a:bodyPr>
          <a:lstStyle>
            <a:lvl1pPr marL="0" indent="0">
              <a:buNone/>
              <a:defRPr sz="19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922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sida - Media,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media 2"/>
          <p:cNvSpPr>
            <a:spLocks noGrp="1"/>
          </p:cNvSpPr>
          <p:nvPr>
            <p:ph type="media" sz="quarter" idx="13"/>
          </p:nvPr>
        </p:nvSpPr>
        <p:spPr>
          <a:xfrm>
            <a:off x="720002" y="1440000"/>
            <a:ext cx="10801351" cy="4248000"/>
          </a:xfrm>
        </p:spPr>
        <p:txBody>
          <a:bodyPr>
            <a:normAutofit/>
          </a:bodyPr>
          <a:lstStyle>
            <a:lvl1pPr marL="0" indent="0">
              <a:buNone/>
              <a:defRPr sz="1900"/>
            </a:lvl1pPr>
          </a:lstStyle>
          <a:p>
            <a:r>
              <a:rPr lang="sv-SE" smtClean="0"/>
              <a:t>Klicka på ikonen för att lägga till ett medieklipp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3414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6952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2 - Rubrik och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20002" y="5085016"/>
            <a:ext cx="10801351" cy="720000"/>
          </a:xfrm>
        </p:spPr>
        <p:txBody>
          <a:bodyPr/>
          <a:lstStyle>
            <a:lvl1pPr marL="0" indent="0" algn="l">
              <a:buNone/>
              <a:defRPr sz="24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 dirty="0" smtClean="0"/>
              <a:t>Klicka här för att skriva in en underrubrik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20002" y="3573016"/>
            <a:ext cx="10801351" cy="1440000"/>
          </a:xfrm>
        </p:spPr>
        <p:txBody>
          <a:bodyPr anchor="b"/>
          <a:lstStyle>
            <a:lvl1pPr algn="l">
              <a:defRPr sz="5100"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540000"/>
            <a:ext cx="1192745" cy="360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5733315"/>
            <a:ext cx="6192688" cy="123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2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3479907" y="4439403"/>
            <a:ext cx="52321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24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regiongavleborg.se </a:t>
            </a:r>
            <a:endParaRPr lang="sv-SE" sz="2800" b="1" dirty="0"/>
          </a:p>
        </p:txBody>
      </p:sp>
      <p:pic>
        <p:nvPicPr>
          <p:cNvPr id="1026" name="Picture 2" descr="G:\Information\Mallar\Mallar Visuell identitet\@Regionmallar_2015\Logotyper\Koncernlogotyp region\Koncernlogotyp färg\Koncernlogotyp_fär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778" y="2852936"/>
            <a:ext cx="4018447" cy="121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947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ida 3 - Rubrik, underrubrik, stående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20001" y="2060848"/>
            <a:ext cx="5880057" cy="21600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720001" y="4320000"/>
            <a:ext cx="5880057" cy="720000"/>
          </a:xfrm>
        </p:spPr>
        <p:txBody>
          <a:bodyPr/>
          <a:lstStyle>
            <a:lvl1pPr marL="0" indent="0" algn="l">
              <a:buNone/>
              <a:defRPr sz="24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 dirty="0" smtClean="0"/>
              <a:t>Klicka här för att skriva in en underrubrik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960096" y="0"/>
            <a:ext cx="5243904" cy="6858000"/>
          </a:xfrm>
        </p:spPr>
        <p:txBody>
          <a:bodyPr>
            <a:normAutofit/>
          </a:bodyPr>
          <a:lstStyle>
            <a:lvl1pPr marL="0" indent="0">
              <a:buNone/>
              <a:defRPr sz="19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540000"/>
            <a:ext cx="1192745" cy="36000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5733315"/>
            <a:ext cx="6192688" cy="123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9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 och punktlista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10801349" cy="4140000"/>
          </a:xfrm>
        </p:spPr>
        <p:txBody>
          <a:bodyPr/>
          <a:lstStyle>
            <a:lvl1pPr>
              <a:defRPr baseline="0"/>
            </a:lvl1pPr>
            <a:lvl4pPr marL="1168371" indent="-182558">
              <a:defRPr/>
            </a:lvl4pPr>
            <a:lvl5pPr marL="1527136" indent="-184146">
              <a:defRPr/>
            </a:lvl5pPr>
          </a:lstStyle>
          <a:p>
            <a:pPr lvl="0"/>
            <a:r>
              <a:rPr lang="sv-SE" dirty="0" smtClean="0"/>
              <a:t>Klicka här för att skriva in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9648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punktlista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556000"/>
            <a:ext cx="10801349" cy="36360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skriva in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02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 och text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10801349" cy="414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630" indent="0">
              <a:buFontTx/>
              <a:buNone/>
              <a:defRPr/>
            </a:lvl2pPr>
            <a:lvl3pPr marL="627047" indent="0">
              <a:buFontTx/>
              <a:buNone/>
              <a:defRPr/>
            </a:lvl3pPr>
            <a:lvl4pPr marL="1071536" indent="0">
              <a:buFontTx/>
              <a:buNone/>
              <a:defRPr/>
            </a:lvl4pPr>
            <a:lvl5pPr marL="1436651" indent="0">
              <a:buFontTx/>
              <a:buNone/>
              <a:defRPr/>
            </a:lvl5pPr>
          </a:lstStyle>
          <a:p>
            <a:pPr lvl="0"/>
            <a:r>
              <a:rPr lang="sv-SE" dirty="0" smtClean="0"/>
              <a:t>Klicka här för att skriva in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95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och text 1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skriva in en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556000"/>
            <a:ext cx="10801349" cy="3636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274630" indent="0">
              <a:buFontTx/>
              <a:buNone/>
              <a:defRPr sz="1900"/>
            </a:lvl2pPr>
            <a:lvl3pPr marL="627047" indent="0">
              <a:buFontTx/>
              <a:buNone/>
              <a:defRPr sz="1600"/>
            </a:lvl3pPr>
            <a:lvl4pPr marL="1071536" indent="0">
              <a:buFontTx/>
              <a:buNone/>
              <a:defRPr sz="1500"/>
            </a:lvl4pPr>
            <a:lvl5pPr marL="1436651" indent="0">
              <a:buFontTx/>
              <a:buNone/>
              <a:defRPr sz="1200"/>
            </a:lvl5pPr>
          </a:lstStyle>
          <a:p>
            <a:pPr lvl="0"/>
            <a:r>
              <a:rPr lang="sv-SE" dirty="0" smtClean="0"/>
              <a:t>Klicka här för att skriva in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8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94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sida - Rubrik, punktlista 1-spal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5256000" cy="4140000"/>
          </a:xfrm>
        </p:spPr>
        <p:txBody>
          <a:bodyPr/>
          <a:lstStyle>
            <a:lvl1pPr>
              <a:defRPr/>
            </a:lvl1pPr>
            <a:lvl4pPr marL="1168371" indent="-182558">
              <a:defRPr/>
            </a:lvl4pPr>
            <a:lvl5pPr marL="1527136" indent="-184146">
              <a:defRPr/>
            </a:lvl5pPr>
          </a:lstStyle>
          <a:p>
            <a:pPr lvl="0"/>
            <a:r>
              <a:rPr lang="sv-SE" dirty="0" smtClean="0"/>
              <a:t>Klicka här för att lägga till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264000" y="2052000"/>
            <a:ext cx="5256000" cy="4113304"/>
          </a:xfrm>
        </p:spPr>
        <p:txBody>
          <a:bodyPr>
            <a:normAutofit/>
          </a:bodyPr>
          <a:lstStyle>
            <a:lvl1pPr marL="0" indent="0">
              <a:buNone/>
              <a:defRPr sz="19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9971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 - Rubrik, underrubrik punktlista 1-spal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556000"/>
            <a:ext cx="5256000" cy="3636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200"/>
            </a:lvl5pPr>
          </a:lstStyle>
          <a:p>
            <a:pPr lvl="0"/>
            <a:r>
              <a:rPr lang="sv-SE" dirty="0" smtClean="0"/>
              <a:t>Klicka här för att lägga till text på nivå 1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264000" y="2556000"/>
            <a:ext cx="5256000" cy="360930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999" y="2052000"/>
            <a:ext cx="10800000" cy="432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skriva en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073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20002" y="900000"/>
            <a:ext cx="10801348" cy="1080000"/>
          </a:xfrm>
          <a:prstGeom prst="rect">
            <a:avLst/>
          </a:prstGeom>
        </p:spPr>
        <p:txBody>
          <a:bodyPr vert="horz" lIns="91438" tIns="45719" rIns="91438" bIns="45719" rtlCol="0" anchor="b" anchorCtr="0">
            <a:normAutofit/>
          </a:bodyPr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0000" y="2052000"/>
            <a:ext cx="10801349" cy="41400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635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63" r:id="rId2"/>
    <p:sldLayoutId id="2147483664" r:id="rId3"/>
    <p:sldLayoutId id="2147483734" r:id="rId4"/>
    <p:sldLayoutId id="2147483727" r:id="rId5"/>
    <p:sldLayoutId id="2147483666" r:id="rId6"/>
    <p:sldLayoutId id="2147483728" r:id="rId7"/>
    <p:sldLayoutId id="2147483669" r:id="rId8"/>
    <p:sldLayoutId id="2147483729" r:id="rId9"/>
    <p:sldLayoutId id="2147483670" r:id="rId10"/>
    <p:sldLayoutId id="2147483730" r:id="rId11"/>
    <p:sldLayoutId id="2147483671" r:id="rId12"/>
    <p:sldLayoutId id="2147483731" r:id="rId13"/>
    <p:sldLayoutId id="2147483672" r:id="rId14"/>
    <p:sldLayoutId id="2147483732" r:id="rId15"/>
    <p:sldLayoutId id="2147483673" r:id="rId16"/>
    <p:sldLayoutId id="2147483674" r:id="rId17"/>
    <p:sldLayoutId id="2147483675" r:id="rId18"/>
    <p:sldLayoutId id="2147483733" r:id="rId19"/>
    <p:sldLayoutId id="2147483735" r:id="rId2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58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44489" indent="-1698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05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094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10" indent="-182558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5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46">
          <p15:clr>
            <a:srgbClr val="F26B43"/>
          </p15:clr>
        </p15:guide>
        <p15:guide id="4" pos="438">
          <p15:clr>
            <a:srgbClr val="F26B43"/>
          </p15:clr>
        </p15:guide>
        <p15:guide id="5" orient="horz" pos="1253">
          <p15:clr>
            <a:srgbClr val="F26B43"/>
          </p15:clr>
        </p15:guide>
        <p15:guide id="6" orient="horz" pos="3748">
          <p15:clr>
            <a:srgbClr val="F26B43"/>
          </p15:clr>
        </p15:guide>
        <p15:guide id="7" pos="72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177.se/Gavleborg/" TargetMode="External"/><Relationship Id="rId2" Type="http://schemas.openxmlformats.org/officeDocument/2006/relationships/hyperlink" Target="https://www.regiongavleborg.se/samverkanswebben/halsa-vard-tandvard/kunskapsstod-och-rutiner/smittskydd/smittskydd-a-o/v/vaccination/samvaccin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gavleborg.se/samverkanswebben/halsa-vard-tandvard/kunskapsstod-och-rutiner/smittskydd/smittskydd-a-o/v/vaccination/samvaccin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gavleborg.se/samverkanswebben/halsa-vard-tandvard/kunskapsstod-och-rutiner/smittskydd/smittskydd-a-o/v/vaccination/samvaccinati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regiongavleborg.se/samverkanswebben/halsa-vard-tandvard/kunskapsstod-och-rutiner/smittskydd/smittskydd-a-o/v/vaccination/samvaccin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Region Gävleborg – informationsmaterial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Influensavaccination för medarbetare </a:t>
            </a:r>
            <a:br>
              <a:rPr lang="sv-SE" dirty="0" smtClean="0"/>
            </a:br>
            <a:r>
              <a:rPr lang="sv-SE" dirty="0" smtClean="0"/>
              <a:t>- säsongen 2024-2025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2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551385" y="2924944"/>
            <a:ext cx="10441160" cy="25202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För vården, på </a:t>
            </a:r>
            <a:r>
              <a:rPr lang="sv-SE" sz="2000" dirty="0" smtClean="0"/>
              <a:t>smittskydds webbplats:</a:t>
            </a:r>
            <a:br>
              <a:rPr lang="sv-SE" sz="2000" dirty="0" smtClean="0"/>
            </a:br>
            <a:r>
              <a:rPr lang="sv-SE" sz="2000" dirty="0" smtClean="0">
                <a:hlinkClick r:id="rId2"/>
              </a:rPr>
              <a:t>Samvaccination </a:t>
            </a:r>
            <a:r>
              <a:rPr lang="sv-SE" sz="2000" dirty="0">
                <a:hlinkClick r:id="rId2"/>
              </a:rPr>
              <a:t>- Region Gävleborg (regiongavleborg.se)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Tipsa gärna patienter om att samlad information finns </a:t>
            </a:r>
            <a:r>
              <a:rPr lang="sv-SE" sz="2000" dirty="0" smtClean="0"/>
              <a:t>på webbplatsen </a:t>
            </a:r>
            <a:r>
              <a:rPr lang="sv-SE" sz="2000" dirty="0" smtClean="0">
                <a:hlinkClick r:id="rId3"/>
              </a:rPr>
              <a:t>1177.se/</a:t>
            </a:r>
            <a:r>
              <a:rPr lang="sv-SE" sz="2000" dirty="0" err="1" smtClean="0">
                <a:hlinkClick r:id="rId3"/>
              </a:rPr>
              <a:t>Gavleborg</a:t>
            </a:r>
            <a:endParaRPr lang="sv-SE" sz="2000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551385" y="1556792"/>
            <a:ext cx="10801351" cy="1872208"/>
          </a:xfrm>
        </p:spPr>
        <p:txBody>
          <a:bodyPr>
            <a:normAutofit fontScale="90000"/>
          </a:bodyPr>
          <a:lstStyle/>
          <a:p>
            <a:r>
              <a:rPr lang="sv-SE" dirty="0"/>
              <a:t>Mer information om </a:t>
            </a:r>
            <a:r>
              <a:rPr lang="sv-SE" dirty="0" smtClean="0"/>
              <a:t>vaccination mot influensa</a:t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53129" y="2681536"/>
            <a:ext cx="10801351" cy="3267744"/>
          </a:xfrm>
        </p:spPr>
        <p:txBody>
          <a:bodyPr>
            <a:normAutofit/>
          </a:bodyPr>
          <a:lstStyle/>
          <a:p>
            <a:r>
              <a:rPr lang="sv-SE" sz="2000" dirty="0" smtClean="0"/>
              <a:t>Nu är det dags för årets influensavaccinering!</a:t>
            </a:r>
          </a:p>
          <a:p>
            <a:endParaRPr lang="sv-SE" sz="2000" dirty="0" smtClean="0"/>
          </a:p>
          <a:p>
            <a:r>
              <a:rPr lang="sv-SE" sz="2000" dirty="0" smtClean="0"/>
              <a:t>Du </a:t>
            </a:r>
            <a:r>
              <a:rPr lang="sv-SE" sz="2000" dirty="0"/>
              <a:t>som </a:t>
            </a:r>
            <a:r>
              <a:rPr lang="sv-SE" sz="2000" dirty="0" smtClean="0"/>
              <a:t>arbetar i Region Gävleborg </a:t>
            </a:r>
            <a:r>
              <a:rPr lang="sv-SE" sz="2000" dirty="0"/>
              <a:t>exponeras för influensa och rekommenderas därför att vaccinera dig av omtanke om: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dina </a:t>
            </a:r>
            <a:r>
              <a:rPr lang="sv-SE" sz="2000" dirty="0" smtClean="0"/>
              <a:t>patienter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dig själv - dina barn och dina äldre anhöriga, och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dina kollegor. </a:t>
            </a:r>
            <a:r>
              <a:rPr lang="sv-SE" dirty="0"/>
              <a:t/>
            </a:r>
            <a:br>
              <a:rPr lang="sv-SE" dirty="0"/>
            </a:br>
            <a:endParaRPr lang="sv-SE" altLang="sv-SE" dirty="0"/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753129" y="1124744"/>
            <a:ext cx="10959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4000" dirty="0" smtClean="0"/>
              <a:t>Influensavaccination</a:t>
            </a:r>
            <a:r>
              <a:rPr lang="sv-SE" altLang="sv-SE" sz="4000" b="1" dirty="0" smtClean="0"/>
              <a:t> </a:t>
            </a:r>
            <a:r>
              <a:rPr lang="sv-SE" altLang="sv-SE" sz="4000" dirty="0"/>
              <a:t>för medarbetare </a:t>
            </a:r>
            <a:r>
              <a:rPr lang="sv-SE" altLang="sv-SE" sz="4000" dirty="0" smtClean="0"/>
              <a:t/>
            </a:r>
            <a:br>
              <a:rPr lang="sv-SE" altLang="sv-SE" sz="4000" dirty="0" smtClean="0"/>
            </a:br>
            <a:r>
              <a:rPr lang="sv-SE" altLang="sv-SE" sz="4000" dirty="0" smtClean="0"/>
              <a:t>2024-2025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00923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67408" y="2448183"/>
            <a:ext cx="10801351" cy="3717121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Du kan välja att vaccinera dig på de öppna vaccinationstillfällena på sjukhusen i Bollnäs, Gävle eller Hudiksvall under vecka 43 (se kommande bilder).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De enheter som kan och har möjlighet vaccinerar sin </a:t>
            </a:r>
            <a:r>
              <a:rPr lang="sv-SE" sz="2000" dirty="0" smtClean="0"/>
              <a:t>egen personal, läs mer </a:t>
            </a:r>
            <a:r>
              <a:rPr lang="sv-SE" sz="2000" dirty="0" smtClean="0">
                <a:hlinkClick r:id="rId2"/>
              </a:rPr>
              <a:t>här.</a:t>
            </a:r>
            <a:r>
              <a:rPr lang="sv-SE" sz="2000" dirty="0" smtClean="0"/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Du som inte </a:t>
            </a:r>
            <a:r>
              <a:rPr lang="sv-SE" sz="2000" dirty="0"/>
              <a:t>har möjlighet att komma på </a:t>
            </a:r>
            <a:r>
              <a:rPr lang="sv-SE" sz="2000" dirty="0" smtClean="0"/>
              <a:t>de </a:t>
            </a:r>
            <a:r>
              <a:rPr lang="sv-SE" sz="2000" dirty="0"/>
              <a:t>öppna </a:t>
            </a:r>
            <a:r>
              <a:rPr lang="sv-SE" sz="2000" dirty="0" smtClean="0"/>
              <a:t>vaccinationstillfällena </a:t>
            </a:r>
            <a:r>
              <a:rPr lang="sv-SE" sz="2000" dirty="0"/>
              <a:t>går via ordinarie vaccinationsflöde på </a:t>
            </a:r>
            <a:r>
              <a:rPr lang="sv-SE" sz="2000" dirty="0" smtClean="0"/>
              <a:t>en </a:t>
            </a:r>
            <a:r>
              <a:rPr lang="sv-SE" sz="2000" dirty="0"/>
              <a:t>hälsocentral från och med </a:t>
            </a:r>
            <a:r>
              <a:rPr lang="sv-SE" sz="2000" dirty="0" smtClean="0"/>
              <a:t>4 november.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Vaccinationen </a:t>
            </a:r>
            <a:r>
              <a:rPr lang="sv-SE" sz="2000" dirty="0"/>
              <a:t>är kostnadsfri för medarbetare i R</a:t>
            </a:r>
            <a:r>
              <a:rPr lang="sv-SE" sz="2000" dirty="0" smtClean="0"/>
              <a:t>egion Gävleborg (gäller även studenter, praktikanter och inhyrd personal).</a:t>
            </a:r>
            <a:endParaRPr lang="sv-SE" sz="2000" dirty="0"/>
          </a:p>
          <a:p>
            <a:pPr lvl="0"/>
            <a:endParaRPr lang="sv-SE" sz="2000" dirty="0"/>
          </a:p>
        </p:txBody>
      </p:sp>
      <p:sp>
        <p:nvSpPr>
          <p:cNvPr id="4" name="textruta 3"/>
          <p:cNvSpPr txBox="1"/>
          <p:nvPr/>
        </p:nvSpPr>
        <p:spPr>
          <a:xfrm>
            <a:off x="695400" y="980728"/>
            <a:ext cx="1080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4000" dirty="0">
                <a:solidFill>
                  <a:prstClr val="black"/>
                </a:solidFill>
              </a:rPr>
              <a:t>Kostnadsfri influensavaccinering för </a:t>
            </a:r>
            <a:r>
              <a:rPr lang="sv-SE" altLang="sv-SE" sz="4000" dirty="0" smtClean="0">
                <a:solidFill>
                  <a:prstClr val="black"/>
                </a:solidFill>
              </a:rPr>
              <a:t>alla medarbetare anställda i Region Gävleborg</a:t>
            </a:r>
            <a:endParaRPr lang="sv-SE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67408" y="2564904"/>
            <a:ext cx="10801351" cy="3816424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Omvårdnadspersonal </a:t>
            </a:r>
            <a:r>
              <a:rPr lang="sv-SE" sz="2000" dirty="0"/>
              <a:t>och sjukvårdspersonal i kommunal regi ges möjlighet att vaccinera sig från och med </a:t>
            </a:r>
            <a:r>
              <a:rPr lang="sv-SE" sz="2000" dirty="0" smtClean="0"/>
              <a:t>4 november på </a:t>
            </a:r>
            <a:r>
              <a:rPr lang="sv-SE" sz="2000" dirty="0"/>
              <a:t>sin hälsocentral mot kostnad. Arbetsgivaren ersätter då om en sådan överenskommelse görs med arbetsgivaren.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753130" y="1124744"/>
            <a:ext cx="10599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4000" dirty="0"/>
              <a:t>Smittskydd bekostar inte </a:t>
            </a:r>
            <a:r>
              <a:rPr lang="sv-SE" sz="4000" dirty="0" smtClean="0"/>
              <a:t>vaccination </a:t>
            </a:r>
            <a:br>
              <a:rPr lang="sv-SE" sz="4000" dirty="0" smtClean="0"/>
            </a:br>
            <a:r>
              <a:rPr lang="sv-SE" sz="4000" dirty="0" smtClean="0"/>
              <a:t>enligt följande: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88245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20002" y="2132856"/>
            <a:ext cx="10801351" cy="3672160"/>
          </a:xfrm>
        </p:spPr>
        <p:txBody>
          <a:bodyPr/>
          <a:lstStyle/>
          <a:p>
            <a:r>
              <a:rPr lang="sv-SE" sz="2000" b="1" dirty="0" smtClean="0"/>
              <a:t>Bollnäs sjukhus, </a:t>
            </a:r>
            <a:r>
              <a:rPr lang="sv-SE" sz="2000" b="1" dirty="0" err="1"/>
              <a:t>d</a:t>
            </a:r>
            <a:r>
              <a:rPr lang="sv-SE" sz="2000" b="1" dirty="0" err="1" smtClean="0"/>
              <a:t>agkirurgen</a:t>
            </a:r>
            <a:r>
              <a:rPr lang="sv-SE" sz="2000" b="1" dirty="0" smtClean="0"/>
              <a:t> Bollnäs</a:t>
            </a:r>
          </a:p>
          <a:p>
            <a:r>
              <a:rPr lang="sv-SE" sz="2000" dirty="0" smtClean="0"/>
              <a:t>Välj ingången från korridoren utanför vårdavdelning 3 </a:t>
            </a:r>
          </a:p>
          <a:p>
            <a:endParaRPr lang="sv-SE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/>
              <a:t>Fredag 25/10, klockan </a:t>
            </a:r>
            <a:r>
              <a:rPr lang="sv-SE" sz="2000" dirty="0" smtClean="0"/>
              <a:t>8-16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720002" y="1124744"/>
            <a:ext cx="82253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Öppna vaccinationstillfällen Bollnäs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0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20002" y="2132856"/>
            <a:ext cx="10801351" cy="3672160"/>
          </a:xfrm>
        </p:spPr>
        <p:txBody>
          <a:bodyPr>
            <a:normAutofit/>
          </a:bodyPr>
          <a:lstStyle/>
          <a:p>
            <a:r>
              <a:rPr lang="sv-SE" sz="2000" b="1" dirty="0" smtClean="0"/>
              <a:t>Gävle sjukhus, lokal: ”Briggen</a:t>
            </a:r>
            <a:r>
              <a:rPr lang="sv-SE" sz="2000" b="1" dirty="0" smtClean="0"/>
              <a:t>”</a:t>
            </a:r>
            <a:r>
              <a:rPr lang="sv-SE" sz="2000" b="1" dirty="0" smtClean="0"/>
              <a:t> </a:t>
            </a:r>
            <a:r>
              <a:rPr lang="sv-SE" sz="2000" b="1" dirty="0"/>
              <a:t>(huvudentrén, bredvid restaurang, följ pilar)</a:t>
            </a:r>
            <a:endParaRPr lang="sv-SE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/>
              <a:t>Tisdag 22/10, klockan 8-16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/>
              <a:t>Onsdag 23/10, klockan 8-16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/>
              <a:t>Torsdag 24/10, klockan 8-16</a:t>
            </a:r>
          </a:p>
          <a:p>
            <a:endParaRPr lang="sv-SE" altLang="sv-SE" sz="2000" strike="sngStrike" dirty="0" smtClean="0"/>
          </a:p>
          <a:p>
            <a:endParaRPr lang="sv-SE" altLang="sv-SE" sz="2000" strike="sngStrik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4" name="textruta 3"/>
          <p:cNvSpPr txBox="1"/>
          <p:nvPr/>
        </p:nvSpPr>
        <p:spPr>
          <a:xfrm>
            <a:off x="720002" y="1124744"/>
            <a:ext cx="7883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/>
              <a:t>Öppna vaccinationstillfällen Gävle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281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20002" y="2132856"/>
            <a:ext cx="10801351" cy="3672160"/>
          </a:xfrm>
        </p:spPr>
        <p:txBody>
          <a:bodyPr/>
          <a:lstStyle/>
          <a:p>
            <a:r>
              <a:rPr lang="sv-SE" b="1" dirty="0"/>
              <a:t>Hudiksvalls sjukhus, </a:t>
            </a:r>
            <a:r>
              <a:rPr lang="sv-SE" b="1" dirty="0" smtClean="0"/>
              <a:t>lokal</a:t>
            </a:r>
            <a:r>
              <a:rPr lang="sv-SE" b="1" dirty="0"/>
              <a:t>: </a:t>
            </a:r>
            <a:r>
              <a:rPr lang="sv-SE" b="1" dirty="0" smtClean="0"/>
              <a:t>”Aktiviteten” </a:t>
            </a:r>
            <a:r>
              <a:rPr lang="sv-SE" b="1" dirty="0"/>
              <a:t>(hus 10, plan 7)</a:t>
            </a:r>
            <a:endParaRPr lang="sv-SE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Tisdag </a:t>
            </a:r>
            <a:r>
              <a:rPr lang="sv-SE" sz="2000" dirty="0"/>
              <a:t>22/10, klockan 7.30-15.30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/>
              <a:t>Torsdag 24/10, klockan 7.30-15.30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720002" y="1124744"/>
            <a:ext cx="8880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>
                <a:solidFill>
                  <a:prstClr val="black"/>
                </a:solidFill>
              </a:rPr>
              <a:t>Öppna vaccinationstillfällen Hudiksvall</a:t>
            </a:r>
            <a:endParaRPr lang="sv-SE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20000" y="2780928"/>
            <a:ext cx="10801351" cy="338437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Fyll i hälsodeklarationen innan din vaccination för ett snabbare flöde. Det kommer även finnas frågeformulär vid de öppna vaccinationstillfällena och hälsocentralerna.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Frågeformuläret finns också översatt till arabiska, engelska, finska, somali och tigrinja.</a:t>
            </a:r>
          </a:p>
          <a:p>
            <a:endParaRPr lang="sv-SE" sz="2000" dirty="0"/>
          </a:p>
          <a:p>
            <a:r>
              <a:rPr lang="sv-SE" sz="2000" dirty="0" smtClean="0"/>
              <a:t>Du hittar hälsodeklarationerna på smittskydds webbplats under fliken ”Personalvaccinationer mot influensa”:</a:t>
            </a:r>
          </a:p>
          <a:p>
            <a:r>
              <a:rPr lang="sv-SE" sz="2000" dirty="0">
                <a:hlinkClick r:id="rId2"/>
              </a:rPr>
              <a:t>Samvaccination - Region Gävleborg (regiongavleborg.se)</a:t>
            </a:r>
            <a:endParaRPr lang="sv-SE" sz="2000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720000" y="1124744"/>
            <a:ext cx="10801351" cy="1440000"/>
          </a:xfrm>
        </p:spPr>
        <p:txBody>
          <a:bodyPr>
            <a:normAutofit fontScale="90000"/>
          </a:bodyPr>
          <a:lstStyle/>
          <a:p>
            <a:r>
              <a:rPr lang="sv-SE" dirty="0"/>
              <a:t>Besvara gärna hälsodeklarationen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innan </a:t>
            </a:r>
            <a:r>
              <a:rPr lang="sv-SE" dirty="0"/>
              <a:t>du vaccinerar dig</a:t>
            </a:r>
          </a:p>
        </p:txBody>
      </p:sp>
    </p:spTree>
    <p:extLst>
      <p:ext uri="{BB962C8B-B14F-4D97-AF65-F5344CB8AC3E}">
        <p14:creationId xmlns:p14="http://schemas.microsoft.com/office/powerpoint/2010/main" val="13731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712983" y="2996952"/>
            <a:ext cx="7464230" cy="32403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Skyltning kan tas </a:t>
            </a:r>
            <a:r>
              <a:rPr lang="sv-SE" sz="2000" dirty="0"/>
              <a:t>fram av berörda </a:t>
            </a:r>
            <a:r>
              <a:rPr lang="sv-SE" sz="2000" dirty="0" smtClean="0"/>
              <a:t>verksamheter om det finns behov.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Material för skyltning finns under fliken ”Informationsmaterial” på smittskydds webbplats: </a:t>
            </a:r>
            <a:r>
              <a:rPr lang="sv-SE" sz="2000" dirty="0">
                <a:hlinkClick r:id="rId2"/>
              </a:rPr>
              <a:t>Samvaccination - Region Gävleborg (regiongavleborg.se)</a:t>
            </a:r>
            <a:endParaRPr lang="sv-S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Det </a:t>
            </a:r>
            <a:r>
              <a:rPr lang="sv-SE" sz="2000" dirty="0"/>
              <a:t>finns </a:t>
            </a:r>
            <a:r>
              <a:rPr lang="sv-SE" sz="2000" dirty="0" smtClean="0"/>
              <a:t>också färdiga mallar </a:t>
            </a:r>
            <a:r>
              <a:rPr lang="sv-SE" sz="2000" dirty="0"/>
              <a:t>att </a:t>
            </a:r>
            <a:r>
              <a:rPr lang="sv-SE" sz="2000" dirty="0" smtClean="0"/>
              <a:t>hämta upp </a:t>
            </a:r>
            <a:r>
              <a:rPr lang="sv-SE" sz="2000" dirty="0"/>
              <a:t>i </a:t>
            </a:r>
            <a:r>
              <a:rPr lang="sv-SE" sz="2000" dirty="0" smtClean="0"/>
              <a:t>Powerpoint (Meny: Arkiv &gt;&gt; Nytt &gt;&gt; Region Gävleborg). De kan </a:t>
            </a:r>
            <a:r>
              <a:rPr lang="sv-SE" sz="2000" dirty="0"/>
              <a:t>användas av verksamheterna att göra utskrifter </a:t>
            </a:r>
            <a:r>
              <a:rPr lang="sv-SE" sz="2000" dirty="0" smtClean="0"/>
              <a:t>från, exempelvis väghänvisningar.</a:t>
            </a:r>
            <a:endParaRPr lang="sv-SE" sz="2000" dirty="0"/>
          </a:p>
          <a:p>
            <a:endParaRPr lang="sv-SE" dirty="0"/>
          </a:p>
        </p:txBody>
      </p:sp>
      <p:sp>
        <p:nvSpPr>
          <p:cNvPr id="8" name="Rubrik 2"/>
          <p:cNvSpPr>
            <a:spLocks noGrp="1"/>
          </p:cNvSpPr>
          <p:nvPr>
            <p:ph type="ctrTitle"/>
          </p:nvPr>
        </p:nvSpPr>
        <p:spPr>
          <a:xfrm>
            <a:off x="712983" y="1124744"/>
            <a:ext cx="6247113" cy="1512168"/>
          </a:xfrm>
        </p:spPr>
        <p:txBody>
          <a:bodyPr>
            <a:normAutofit/>
          </a:bodyPr>
          <a:lstStyle/>
          <a:p>
            <a:r>
              <a:rPr lang="sv-SE" sz="4600" dirty="0" smtClean="0"/>
              <a:t>Visa vägen till lokalen</a:t>
            </a:r>
            <a:endParaRPr lang="sv-SE" sz="46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1412776"/>
            <a:ext cx="2844627" cy="40676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48559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 Gävleborg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50B848"/>
      </a:accent1>
      <a:accent2>
        <a:srgbClr val="0097CF"/>
      </a:accent2>
      <a:accent3>
        <a:srgbClr val="EE3780"/>
      </a:accent3>
      <a:accent4>
        <a:srgbClr val="FAA634"/>
      </a:accent4>
      <a:accent5>
        <a:srgbClr val="A8CD82"/>
      </a:accent5>
      <a:accent6>
        <a:srgbClr val="5DB8DE"/>
      </a:accent6>
      <a:hlink>
        <a:srgbClr val="0070C0"/>
      </a:hlink>
      <a:folHlink>
        <a:srgbClr val="2796C4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Gavleborg_office tema" id="{AC66ADA5-37EB-47AB-A13A-E1E6DDED8136}" vid="{AC6A8451-B8EE-4F53-904D-F24A430DDAF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presentation_liggande</Template>
  <TotalTime>3075</TotalTime>
  <Words>446</Words>
  <Application>Microsoft Office PowerPoint</Application>
  <PresentationFormat>Bredbild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Calibri</vt:lpstr>
      <vt:lpstr>Region Gävleborg</vt:lpstr>
      <vt:lpstr>Influensavaccination för medarbetare  - säsongen 2024-2025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Besvara gärna hälsodeklarationen  innan du vaccinerar dig</vt:lpstr>
      <vt:lpstr>Visa vägen till lokalen</vt:lpstr>
      <vt:lpstr>Mer information om vaccination mot influensa 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Influensavaccination 2019</dc:title>
  <dc:creator>Cavallin Ulrica - FHRG - Företagshälsa Region Gävleborg</dc:creator>
  <cp:lastModifiedBy>Samuelsson Rikard - KOMF - Kommunikationsenhet</cp:lastModifiedBy>
  <cp:revision>129</cp:revision>
  <dcterms:created xsi:type="dcterms:W3CDTF">2019-10-04T11:43:50Z</dcterms:created>
  <dcterms:modified xsi:type="dcterms:W3CDTF">2024-10-17T13:25:41Z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-1659801461</vt:i4>
  </property>
  <property fmtid="{D5CDD505-2E9C-101B-9397-08002B2CF9AE}" pid="3" name="_NewReviewCycle">
    <vt:lpwstr/>
  </property>
  <property fmtid="{D5CDD505-2E9C-101B-9397-08002B2CF9AE}" pid="4" name="_EmailSubject">
    <vt:lpwstr>Personalvaccinering</vt:lpwstr>
  </property>
  <property fmtid="{D5CDD505-2E9C-101B-9397-08002B2CF9AE}" pid="5" name="_AuthorEmail">
    <vt:lpwstr>rikard.samuelsson@regiongavleborg.se</vt:lpwstr>
  </property>
  <property fmtid="{D5CDD505-2E9C-101B-9397-08002B2CF9AE}" pid="6" name="_AuthorEmailDisplayName">
    <vt:lpwstr>Samuelsson Rikard - KOMF - Kommunikationsenhet</vt:lpwstr>
  </property>
  <property fmtid="{D5CDD505-2E9C-101B-9397-08002B2CF9AE}" pid="7" name="_PreviousAdHocReviewCycleID">
    <vt:i4>1158143116</vt:i4>
  </property>
</Properties>
</file>